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sldIdLst>
    <p:sldId id="256" r:id="rId2"/>
    <p:sldId id="310" r:id="rId3"/>
    <p:sldId id="311" r:id="rId4"/>
    <p:sldId id="260" r:id="rId5"/>
    <p:sldId id="261" r:id="rId6"/>
    <p:sldId id="262" r:id="rId7"/>
    <p:sldId id="288" r:id="rId8"/>
    <p:sldId id="289" r:id="rId9"/>
    <p:sldId id="312" r:id="rId10"/>
    <p:sldId id="290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6" r:id="rId23"/>
    <p:sldId id="305" r:id="rId24"/>
    <p:sldId id="304" r:id="rId25"/>
    <p:sldId id="313" r:id="rId26"/>
    <p:sldId id="309" r:id="rId27"/>
    <p:sldId id="314" r:id="rId28"/>
    <p:sldId id="275" r:id="rId29"/>
    <p:sldId id="315" r:id="rId30"/>
    <p:sldId id="316" r:id="rId31"/>
    <p:sldId id="317" r:id="rId32"/>
    <p:sldId id="31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CC0"/>
    <a:srgbClr val="B2B2B2"/>
    <a:srgbClr val="89F0FB"/>
    <a:srgbClr val="DDD9C3"/>
    <a:srgbClr val="B9D1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nyG\Microfluidics\Documentation\Papers\ESWEEK_2012\CODES_2012\Stats\Final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nyG\Microfluidics\Documentation\Papers\ESWEEK_2012\CODES_2012\Stats\Final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nyG\Microfluidics\Documentation\Papers\ESWEEK_2012\CODES_2012\Stats\Final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Genetic Scheduling vs. List </a:t>
            </a:r>
            <a:r>
              <a:rPr lang="en-US" dirty="0" smtClean="0"/>
              <a:t>Scheduling (Atom)</a:t>
            </a:r>
          </a:p>
        </c:rich>
      </c:tx>
      <c:layout/>
    </c:title>
    <c:plotArea>
      <c:layout/>
      <c:barChart>
        <c:barDir val="col"/>
        <c:grouping val="stacked"/>
        <c:ser>
          <c:idx val="2"/>
          <c:order val="0"/>
          <c:tx>
            <c:strRef>
              <c:f>Scheduling!$N$22</c:f>
              <c:strCache>
                <c:ptCount val="1"/>
                <c:pt idx="0">
                  <c:v>GA Sched</c:v>
                </c:pt>
              </c:strCache>
            </c:strRef>
          </c:tx>
          <c:cat>
            <c:strRef>
              <c:f>Scheduling!$K$24:$K$43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Scheduling!$N$24:$N$43</c:f>
              <c:numCache>
                <c:formatCode>General</c:formatCode>
                <c:ptCount val="20"/>
                <c:pt idx="0" formatCode="#,##0">
                  <c:v>12000</c:v>
                </c:pt>
                <c:pt idx="3" formatCode="#,##0">
                  <c:v>15000</c:v>
                </c:pt>
                <c:pt idx="6" formatCode="#,##0">
                  <c:v>17000</c:v>
                </c:pt>
                <c:pt idx="9" formatCode="#,##0">
                  <c:v>19000</c:v>
                </c:pt>
                <c:pt idx="12" formatCode="#,##0">
                  <c:v>23000</c:v>
                </c:pt>
                <c:pt idx="15" formatCode="#,##0">
                  <c:v>31000</c:v>
                </c:pt>
                <c:pt idx="18" formatCode="#,##0">
                  <c:v>110000</c:v>
                </c:pt>
              </c:numCache>
            </c:numRef>
          </c:val>
        </c:ser>
        <c:ser>
          <c:idx val="1"/>
          <c:order val="1"/>
          <c:tx>
            <c:strRef>
              <c:f>Scheduling!$M$22</c:f>
              <c:strCache>
                <c:ptCount val="1"/>
                <c:pt idx="0">
                  <c:v>GA Atom CPU</c:v>
                </c:pt>
              </c:strCache>
            </c:strRef>
          </c:tx>
          <c:cat>
            <c:strRef>
              <c:f>Scheduling!$K$24:$K$43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Scheduling!$M$24:$M$43</c:f>
              <c:numCache>
                <c:formatCode>General</c:formatCode>
                <c:ptCount val="20"/>
                <c:pt idx="0" formatCode="#,##0">
                  <c:v>2621</c:v>
                </c:pt>
                <c:pt idx="3" formatCode="#,##0">
                  <c:v>4475</c:v>
                </c:pt>
                <c:pt idx="6" formatCode="#,##0">
                  <c:v>8122</c:v>
                </c:pt>
                <c:pt idx="9" formatCode="#,##0">
                  <c:v>13156</c:v>
                </c:pt>
                <c:pt idx="12" formatCode="#,##0">
                  <c:v>22376</c:v>
                </c:pt>
                <c:pt idx="15" formatCode="#,##0">
                  <c:v>39410</c:v>
                </c:pt>
                <c:pt idx="18" formatCode="#,##0">
                  <c:v>22334</c:v>
                </c:pt>
              </c:numCache>
            </c:numRef>
          </c:val>
        </c:ser>
        <c:ser>
          <c:idx val="5"/>
          <c:order val="2"/>
          <c:tx>
            <c:strRef>
              <c:f>Scheduling!$Q$22</c:f>
              <c:strCache>
                <c:ptCount val="1"/>
                <c:pt idx="0">
                  <c:v>LS Sched</c:v>
                </c:pt>
              </c:strCache>
            </c:strRef>
          </c:tx>
          <c:cat>
            <c:strRef>
              <c:f>Scheduling!$K$24:$K$43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Scheduling!$Q$24:$Q$43</c:f>
              <c:numCache>
                <c:formatCode>#,##0</c:formatCode>
                <c:ptCount val="20"/>
                <c:pt idx="1">
                  <c:v>12000</c:v>
                </c:pt>
                <c:pt idx="4">
                  <c:v>15000</c:v>
                </c:pt>
                <c:pt idx="7">
                  <c:v>19000</c:v>
                </c:pt>
                <c:pt idx="10">
                  <c:v>23000</c:v>
                </c:pt>
                <c:pt idx="13">
                  <c:v>26000</c:v>
                </c:pt>
                <c:pt idx="16">
                  <c:v>35000</c:v>
                </c:pt>
                <c:pt idx="19">
                  <c:v>116000</c:v>
                </c:pt>
              </c:numCache>
            </c:numRef>
          </c:val>
        </c:ser>
        <c:ser>
          <c:idx val="4"/>
          <c:order val="3"/>
          <c:tx>
            <c:strRef>
              <c:f>Scheduling!$P$22</c:f>
              <c:strCache>
                <c:ptCount val="1"/>
                <c:pt idx="0">
                  <c:v>LS Atom CPU</c:v>
                </c:pt>
              </c:strCache>
            </c:strRef>
          </c:tx>
          <c:cat>
            <c:strRef>
              <c:f>Scheduling!$K$24:$K$43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Scheduling!$P$24:$P$43</c:f>
              <c:numCache>
                <c:formatCode>#,##0</c:formatCode>
                <c:ptCount val="20"/>
                <c:pt idx="1">
                  <c:v>1</c:v>
                </c:pt>
                <c:pt idx="4">
                  <c:v>2</c:v>
                </c:pt>
                <c:pt idx="7">
                  <c:v>5</c:v>
                </c:pt>
                <c:pt idx="10">
                  <c:v>13</c:v>
                </c:pt>
                <c:pt idx="13">
                  <c:v>17</c:v>
                </c:pt>
                <c:pt idx="16">
                  <c:v>27</c:v>
                </c:pt>
                <c:pt idx="19">
                  <c:v>14</c:v>
                </c:pt>
              </c:numCache>
            </c:numRef>
          </c:val>
        </c:ser>
        <c:gapWidth val="0"/>
        <c:overlap val="100"/>
        <c:axId val="63158144"/>
        <c:axId val="44810240"/>
      </c:barChart>
      <c:catAx>
        <c:axId val="63158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</a:t>
                </a:r>
              </a:p>
            </c:rich>
          </c:tx>
          <c:layout/>
        </c:title>
        <c:tickLblPos val="nextTo"/>
        <c:spPr>
          <a:ln>
            <a:solidFill>
              <a:schemeClr val="tx1"/>
            </a:solidFill>
          </a:ln>
        </c:spPr>
        <c:crossAx val="44810240"/>
        <c:crosses val="autoZero"/>
        <c:auto val="1"/>
        <c:lblAlgn val="ctr"/>
        <c:lblOffset val="100"/>
      </c:catAx>
      <c:valAx>
        <c:axId val="4481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</c:title>
        <c:numFmt formatCode="#,##0" sourceLinked="0"/>
        <c:tickLblPos val="nextTo"/>
        <c:crossAx val="63158144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Simulated Annealing vs. Fixed </a:t>
            </a:r>
            <a:r>
              <a:rPr lang="en-US" dirty="0" smtClean="0"/>
              <a:t>Placement (Atom)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4"/>
          <c:order val="0"/>
          <c:tx>
            <c:strRef>
              <c:f>Place_Graph!$O$22</c:f>
              <c:strCache>
                <c:ptCount val="1"/>
                <c:pt idx="0">
                  <c:v>FP Atom CPU</c:v>
                </c:pt>
              </c:strCache>
            </c:strRef>
          </c:tx>
          <c:cat>
            <c:strRef>
              <c:f>Place_Graph!$K$24:$K$43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Place_Graph!$O$24:$O$43</c:f>
              <c:numCache>
                <c:formatCode>#,##0</c:formatCode>
                <c:ptCount val="20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0">
                  <c:v>0</c:v>
                </c:pt>
                <c:pt idx="13">
                  <c:v>0</c:v>
                </c:pt>
                <c:pt idx="16">
                  <c:v>0</c:v>
                </c:pt>
                <c:pt idx="19">
                  <c:v>4</c:v>
                </c:pt>
              </c:numCache>
            </c:numRef>
          </c:val>
        </c:ser>
        <c:ser>
          <c:idx val="1"/>
          <c:order val="1"/>
          <c:tx>
            <c:strRef>
              <c:f>Place_Graph!$M$22</c:f>
              <c:strCache>
                <c:ptCount val="1"/>
                <c:pt idx="0">
                  <c:v>SAP Atom CPU</c:v>
                </c:pt>
              </c:strCache>
            </c:strRef>
          </c:tx>
          <c:cat>
            <c:strRef>
              <c:f>Place_Graph!$K$24:$K$43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Place_Graph!$M$24:$M$43</c:f>
              <c:numCache>
                <c:formatCode>General</c:formatCode>
                <c:ptCount val="20"/>
                <c:pt idx="0" formatCode="#,##0">
                  <c:v>200</c:v>
                </c:pt>
                <c:pt idx="3" formatCode="#,##0">
                  <c:v>12843</c:v>
                </c:pt>
                <c:pt idx="6" formatCode="#,##0">
                  <c:v>141177</c:v>
                </c:pt>
                <c:pt idx="9" formatCode="#,##0">
                  <c:v>506767</c:v>
                </c:pt>
                <c:pt idx="12" formatCode="#,##0">
                  <c:v>3317571</c:v>
                </c:pt>
                <c:pt idx="15" formatCode="#,##0">
                  <c:v>1399936</c:v>
                </c:pt>
                <c:pt idx="18" formatCode="#,##0">
                  <c:v>79531695</c:v>
                </c:pt>
              </c:numCache>
            </c:numRef>
          </c:val>
        </c:ser>
        <c:gapWidth val="0"/>
        <c:overlap val="100"/>
        <c:axId val="64640512"/>
        <c:axId val="64642432"/>
      </c:barChart>
      <c:catAx>
        <c:axId val="6464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</a:t>
                </a:r>
              </a:p>
            </c:rich>
          </c:tx>
          <c:layout/>
        </c:title>
        <c:tickLblPos val="nextTo"/>
        <c:crossAx val="64642432"/>
        <c:crosses val="autoZero"/>
        <c:auto val="1"/>
        <c:lblAlgn val="ctr"/>
        <c:lblOffset val="100"/>
      </c:catAx>
      <c:valAx>
        <c:axId val="64642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</c:title>
        <c:numFmt formatCode="#,##0" sourceLinked="0"/>
        <c:tickLblPos val="nextTo"/>
        <c:crossAx val="64640512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Genetic Scheduling vs. List </a:t>
            </a:r>
            <a:r>
              <a:rPr lang="en-US" dirty="0" smtClean="0"/>
              <a:t>Scheduling (Atom)</a:t>
            </a: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2"/>
          <c:order val="0"/>
          <c:tx>
            <c:strRef>
              <c:f>Route_Graph!$N$22</c:f>
              <c:strCache>
                <c:ptCount val="1"/>
                <c:pt idx="0">
                  <c:v>OFF Route Length</c:v>
                </c:pt>
              </c:strCache>
            </c:strRef>
          </c:tx>
          <c:cat>
            <c:strRef>
              <c:f>Route_Graph!$K$24:$K$43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Route_Graph!$N$24:$N$43</c:f>
              <c:numCache>
                <c:formatCode>General</c:formatCode>
                <c:ptCount val="20"/>
                <c:pt idx="0" formatCode="#,##0">
                  <c:v>780</c:v>
                </c:pt>
                <c:pt idx="3" formatCode="#,##0">
                  <c:v>1350</c:v>
                </c:pt>
                <c:pt idx="6" formatCode="#,##0">
                  <c:v>1800</c:v>
                </c:pt>
                <c:pt idx="9" formatCode="#,##0">
                  <c:v>2070</c:v>
                </c:pt>
                <c:pt idx="12" formatCode="#,##0">
                  <c:v>2340</c:v>
                </c:pt>
                <c:pt idx="15" formatCode="#,##0">
                  <c:v>3420</c:v>
                </c:pt>
                <c:pt idx="18" formatCode="#,##0">
                  <c:v>12120</c:v>
                </c:pt>
              </c:numCache>
            </c:numRef>
          </c:val>
        </c:ser>
        <c:ser>
          <c:idx val="1"/>
          <c:order val="1"/>
          <c:tx>
            <c:strRef>
              <c:f>Route_Graph!$M$22</c:f>
              <c:strCache>
                <c:ptCount val="1"/>
                <c:pt idx="0">
                  <c:v>OFF Atom CPU</c:v>
                </c:pt>
              </c:strCache>
            </c:strRef>
          </c:tx>
          <c:cat>
            <c:strRef>
              <c:f>Route_Graph!$K$24:$K$43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Route_Graph!$M$24:$M$43</c:f>
              <c:numCache>
                <c:formatCode>General</c:formatCode>
                <c:ptCount val="20"/>
                <c:pt idx="0" formatCode="#,##0">
                  <c:v>2</c:v>
                </c:pt>
                <c:pt idx="3" formatCode="#,##0">
                  <c:v>2</c:v>
                </c:pt>
                <c:pt idx="6" formatCode="#,##0">
                  <c:v>4</c:v>
                </c:pt>
                <c:pt idx="9" formatCode="#,##0">
                  <c:v>10</c:v>
                </c:pt>
                <c:pt idx="12" formatCode="#,##0">
                  <c:v>7</c:v>
                </c:pt>
                <c:pt idx="15" formatCode="#,##0">
                  <c:v>9</c:v>
                </c:pt>
                <c:pt idx="18" formatCode="#,##0">
                  <c:v>32</c:v>
                </c:pt>
              </c:numCache>
            </c:numRef>
          </c:val>
        </c:ser>
        <c:ser>
          <c:idx val="5"/>
          <c:order val="2"/>
          <c:tx>
            <c:strRef>
              <c:f>Route_Graph!$Q$22</c:f>
              <c:strCache>
                <c:ptCount val="1"/>
                <c:pt idx="0">
                  <c:v>ON Route Length</c:v>
                </c:pt>
              </c:strCache>
            </c:strRef>
          </c:tx>
          <c:cat>
            <c:strRef>
              <c:f>Route_Graph!$K$24:$K$43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Route_Graph!$Q$24:$Q$43</c:f>
              <c:numCache>
                <c:formatCode>#,##0</c:formatCode>
                <c:ptCount val="20"/>
                <c:pt idx="1">
                  <c:v>560</c:v>
                </c:pt>
                <c:pt idx="4">
                  <c:v>1110</c:v>
                </c:pt>
                <c:pt idx="7">
                  <c:v>1670</c:v>
                </c:pt>
                <c:pt idx="10">
                  <c:v>2090</c:v>
                </c:pt>
                <c:pt idx="13">
                  <c:v>2990</c:v>
                </c:pt>
                <c:pt idx="16">
                  <c:v>3510</c:v>
                </c:pt>
                <c:pt idx="19">
                  <c:v>6380</c:v>
                </c:pt>
              </c:numCache>
            </c:numRef>
          </c:val>
        </c:ser>
        <c:ser>
          <c:idx val="4"/>
          <c:order val="3"/>
          <c:tx>
            <c:strRef>
              <c:f>Route_Graph!$P$22</c:f>
              <c:strCache>
                <c:ptCount val="1"/>
                <c:pt idx="0">
                  <c:v>ON Atom CPU</c:v>
                </c:pt>
              </c:strCache>
            </c:strRef>
          </c:tx>
          <c:cat>
            <c:strRef>
              <c:f>Route_Graph!$K$24:$K$43</c:f>
              <c:strCache>
                <c:ptCount val="20"/>
                <c:pt idx="0">
                  <c:v>PCR (OFF)</c:v>
                </c:pt>
                <c:pt idx="1">
                  <c:v>PCR (ON)</c:v>
                </c:pt>
                <c:pt idx="3">
                  <c:v>InVitro_1 (OFF)</c:v>
                </c:pt>
                <c:pt idx="4">
                  <c:v>InVitro_1 (ON)</c:v>
                </c:pt>
                <c:pt idx="6">
                  <c:v>InVitro_2 (OFF)</c:v>
                </c:pt>
                <c:pt idx="7">
                  <c:v>InVitro_2 (ON)</c:v>
                </c:pt>
                <c:pt idx="9">
                  <c:v>InVitro_3 (OFF)</c:v>
                </c:pt>
                <c:pt idx="10">
                  <c:v>InVitro_3 (ON)</c:v>
                </c:pt>
                <c:pt idx="12">
                  <c:v>InVitro_4 (OFF)</c:v>
                </c:pt>
                <c:pt idx="13">
                  <c:v>InVitro_4 (ON)</c:v>
                </c:pt>
                <c:pt idx="15">
                  <c:v>InVitro_5 (OFF)</c:v>
                </c:pt>
                <c:pt idx="16">
                  <c:v>InVitro_5 (ON)</c:v>
                </c:pt>
                <c:pt idx="18">
                  <c:v>Protein (OFF)</c:v>
                </c:pt>
                <c:pt idx="19">
                  <c:v>Protein (ON)</c:v>
                </c:pt>
              </c:strCache>
            </c:strRef>
          </c:cat>
          <c:val>
            <c:numRef>
              <c:f>Route_Graph!$P$24:$P$43</c:f>
              <c:numCache>
                <c:formatCode>#,##0</c:formatCode>
                <c:ptCount val="20"/>
                <c:pt idx="1">
                  <c:v>6</c:v>
                </c:pt>
                <c:pt idx="4">
                  <c:v>3</c:v>
                </c:pt>
                <c:pt idx="7">
                  <c:v>7</c:v>
                </c:pt>
                <c:pt idx="10">
                  <c:v>12</c:v>
                </c:pt>
                <c:pt idx="13">
                  <c:v>19</c:v>
                </c:pt>
                <c:pt idx="16">
                  <c:v>26</c:v>
                </c:pt>
                <c:pt idx="19">
                  <c:v>76</c:v>
                </c:pt>
              </c:numCache>
            </c:numRef>
          </c:val>
        </c:ser>
        <c:gapWidth val="0"/>
        <c:overlap val="100"/>
        <c:axId val="65018496"/>
        <c:axId val="65024768"/>
      </c:barChart>
      <c:catAx>
        <c:axId val="65018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</a:t>
                </a:r>
              </a:p>
            </c:rich>
          </c:tx>
          <c:layout/>
        </c:title>
        <c:tickLblPos val="nextTo"/>
        <c:crossAx val="65024768"/>
        <c:crosses val="autoZero"/>
        <c:auto val="1"/>
        <c:lblAlgn val="ctr"/>
        <c:lblOffset val="100"/>
      </c:catAx>
      <c:valAx>
        <c:axId val="65024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</c:title>
        <c:numFmt formatCode="#,##0" sourceLinked="0"/>
        <c:tickLblPos val="nextTo"/>
        <c:crossAx val="65018496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90A9-6A70-4065-9865-764DD340D8E7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CD35-A924-42E1-81FD-B25F586BD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CD35-A924-42E1-81FD-B25F586BD2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ppt_title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01F2C7-CF93-4DE7-B891-D2FA281AA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584A-E1A5-40E8-BAC9-E31AE288C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71C4-6447-4963-B19F-FF467F745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0BCA-D332-4F12-A861-346A5EAF6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3782-C09A-4247-A9BE-F4A516DE2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7DBA-50BC-4F49-9412-776C8E7D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6019A-8D38-41BF-AEFC-126FF9EE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47C6C-49F5-4EA2-87EA-35019DAD7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9098-EC4C-45FA-9931-57F2C16FD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C834-CC0A-4432-90B8-01186CCB9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A23A-F982-4603-983D-70A756E88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ppt_generic_backgrp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C37034-741B-4DC9-929B-84F4DEE92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video" Target="file:///C:\DannyG\Work\Documentation\Papers\ESWEEK_2012\CODES_2012\Presentation\PCR_R2.avi" TargetMode="External"/><Relationship Id="rId1" Type="http://schemas.openxmlformats.org/officeDocument/2006/relationships/video" Target="file:///C:\DannyG\Work\Documentation\Papers\ESWEEK_2012\CODES_2012\Presentation\PCR_R1.avi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nnyG\Work\Documentation\Papers\ESWEEK_2012\CODES_2012\Presentation\Movie_HQ_50.avi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2133600"/>
          </a:xfrm>
        </p:spPr>
        <p:txBody>
          <a:bodyPr/>
          <a:lstStyle/>
          <a:p>
            <a:pPr algn="ctr"/>
            <a:r>
              <a:rPr lang="en-US" sz="4400" dirty="0" smtClean="0"/>
              <a:t>Fast Online Synthesis of Generally Programmable Digital Microfluidic Biochips</a:t>
            </a:r>
            <a:endParaRPr lang="en-US" sz="4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Dan Grissom and Philip Brisk</a:t>
            </a:r>
          </a:p>
          <a:p>
            <a:pPr algn="ctr"/>
            <a:r>
              <a:rPr lang="en-US" dirty="0" smtClean="0"/>
              <a:t>University of California, Riverside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41910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CODES+ISSS (ESWEEK)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Tampere,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Finland, October 10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r>
              <a:rPr lang="en-US" sz="2600" dirty="0" smtClean="0"/>
              <a:t>Simplifies the synthesis process</a:t>
            </a:r>
          </a:p>
          <a:p>
            <a:pPr lvl="1"/>
            <a:r>
              <a:rPr lang="en-US" sz="2000" dirty="0" smtClean="0"/>
              <a:t>Scheduling: Gives clear number of </a:t>
            </a:r>
            <a:r>
              <a:rPr lang="en-US" sz="2000" dirty="0" smtClean="0"/>
              <a:t>resources (no guessing)</a:t>
            </a:r>
            <a:endParaRPr lang="en-US" sz="2000" dirty="0" smtClean="0"/>
          </a:p>
          <a:p>
            <a:pPr lvl="1"/>
            <a:r>
              <a:rPr lang="en-US" sz="2000" dirty="0" smtClean="0"/>
              <a:t>Placement: No placement; instead choose a free module</a:t>
            </a:r>
          </a:p>
          <a:p>
            <a:pPr lvl="1"/>
            <a:r>
              <a:rPr lang="en-US" sz="2000" dirty="0" smtClean="0"/>
              <a:t>Routing: Topology and module syncing guarantees </a:t>
            </a:r>
            <a:r>
              <a:rPr lang="en-US" sz="2000" dirty="0" err="1" smtClean="0"/>
              <a:t>routability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 Virtual Topology?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2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914400"/>
            <a:ext cx="3657600" cy="3657600"/>
          </a:xfrm>
          <a:prstGeom prst="rect">
            <a:avLst/>
          </a:prstGeom>
        </p:spPr>
      </p:pic>
      <p:pic>
        <p:nvPicPr>
          <p:cNvPr id="12" name="Picture 11" descr="VirtualTopology.png"/>
          <p:cNvPicPr>
            <a:picLocks noChangeAspect="1"/>
          </p:cNvPicPr>
          <p:nvPr/>
        </p:nvPicPr>
        <p:blipFill>
          <a:blip r:embed="rId3" cstate="print"/>
          <a:srcRect l="61667" t="10966" b="10898"/>
          <a:stretch>
            <a:fillRect/>
          </a:stretch>
        </p:blipFill>
        <p:spPr>
          <a:xfrm>
            <a:off x="5943600" y="1751772"/>
            <a:ext cx="1600200" cy="198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sz="2400" dirty="0" smtClean="0"/>
              <a:t>We choose list-scheduling (LS) with several constraints</a:t>
            </a:r>
          </a:p>
          <a:p>
            <a:pPr lvl="1"/>
            <a:r>
              <a:rPr lang="en-US" sz="2000" dirty="0" smtClean="0"/>
              <a:t>Constructive algorithm -- one iteration</a:t>
            </a:r>
          </a:p>
          <a:p>
            <a:pPr lvl="1"/>
            <a:r>
              <a:rPr lang="en-US" sz="2000" dirty="0" smtClean="0"/>
              <a:t>Much faster than iterative algorithms (e.g., genetic algorithms)</a:t>
            </a:r>
          </a:p>
          <a:p>
            <a:pPr lvl="1"/>
            <a:r>
              <a:rPr lang="en-US" sz="2000" dirty="0" smtClean="0"/>
              <a:t>Total number of available resources dictated by virtual topology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2x2_D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19400"/>
            <a:ext cx="35814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4009936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Resources available each time-step</a:t>
            </a:r>
          </a:p>
          <a:p>
            <a:r>
              <a:rPr lang="en-US" dirty="0" smtClean="0"/>
              <a:t>2 general modules</a:t>
            </a:r>
          </a:p>
          <a:p>
            <a:r>
              <a:rPr lang="en-US" dirty="0" smtClean="0"/>
              <a:t>1 heating module</a:t>
            </a:r>
          </a:p>
          <a:p>
            <a:r>
              <a:rPr lang="en-US" dirty="0" smtClean="0"/>
              <a:t>1 detect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sz="2400" dirty="0" smtClean="0"/>
              <a:t>We convert placement into a binding problem</a:t>
            </a:r>
          </a:p>
          <a:p>
            <a:pPr lvl="1"/>
            <a:r>
              <a:rPr lang="en-US" sz="2000" dirty="0" smtClean="0"/>
              <a:t>Modules are pre-placed at regular intervals</a:t>
            </a:r>
          </a:p>
          <a:p>
            <a:pPr lvl="1"/>
            <a:r>
              <a:rPr lang="en-US" sz="2000" dirty="0" smtClean="0"/>
              <a:t>Module can be viewed as a fixed resource</a:t>
            </a:r>
          </a:p>
          <a:p>
            <a:pPr lvl="2"/>
            <a:r>
              <a:rPr lang="en-US" sz="1400" dirty="0" smtClean="0"/>
              <a:t>It’s either available or not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2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743200"/>
            <a:ext cx="2743200" cy="27432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733800" y="3886200"/>
            <a:ext cx="24384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2x2_No_V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743200"/>
            <a:ext cx="2743200" cy="2743200"/>
          </a:xfrm>
          <a:prstGeom prst="rect">
            <a:avLst/>
          </a:prstGeom>
        </p:spPr>
      </p:pic>
      <p:pic>
        <p:nvPicPr>
          <p:cNvPr id="10" name="Picture 9" descr="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95600"/>
            <a:ext cx="2048256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Traditional Free Placement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5574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Proposed Fixed Placement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48128" y="2819400"/>
            <a:ext cx="0" cy="2514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r>
              <a:rPr lang="en-US" sz="2400" dirty="0" smtClean="0"/>
              <a:t>Operations are bound to modules of the same type</a:t>
            </a:r>
          </a:p>
          <a:p>
            <a:r>
              <a:rPr lang="en-US" sz="2400" dirty="0" smtClean="0"/>
              <a:t>Will never have to reschedule since fixed placement gave scheduler precise resource availability</a:t>
            </a:r>
            <a:endParaRPr lang="en-US" sz="1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Placement (…continued)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2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24100"/>
            <a:ext cx="3733800" cy="3733800"/>
          </a:xfrm>
          <a:prstGeom prst="rect">
            <a:avLst/>
          </a:prstGeom>
        </p:spPr>
      </p:pic>
      <p:pic>
        <p:nvPicPr>
          <p:cNvPr id="14" name="Picture 13" descr="VirtualTopology.png"/>
          <p:cNvPicPr>
            <a:picLocks noChangeAspect="1"/>
          </p:cNvPicPr>
          <p:nvPr/>
        </p:nvPicPr>
        <p:blipFill>
          <a:blip r:embed="rId3" cstate="print"/>
          <a:srcRect l="61667" t="10966" b="10898"/>
          <a:stretch>
            <a:fillRect/>
          </a:stretch>
        </p:blipFill>
        <p:spPr>
          <a:xfrm>
            <a:off x="4800600" y="5181600"/>
            <a:ext cx="1229896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61341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Ex: Time-step 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5100" y="51054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M1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T:[8-11)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R:B</a:t>
            </a:r>
          </a:p>
        </p:txBody>
      </p:sp>
      <p:cxnSp>
        <p:nvCxnSpPr>
          <p:cNvPr id="17" name="Straight Arrow Connector 16"/>
          <p:cNvCxnSpPr>
            <a:stCxn id="22" idx="4"/>
            <a:endCxn id="20" idx="1"/>
          </p:cNvCxnSpPr>
          <p:nvPr/>
        </p:nvCxnSpPr>
        <p:spPr>
          <a:xfrm>
            <a:off x="5486400" y="3657600"/>
            <a:ext cx="210111" cy="438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2" idx="1"/>
          </p:cNvCxnSpPr>
          <p:nvPr/>
        </p:nvCxnSpPr>
        <p:spPr>
          <a:xfrm>
            <a:off x="5029200" y="2667000"/>
            <a:ext cx="133911" cy="210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62600" y="39624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M5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T:[5-8)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R:B</a:t>
            </a:r>
          </a:p>
        </p:txBody>
      </p:sp>
      <p:sp>
        <p:nvSpPr>
          <p:cNvPr id="21" name="Oval 20"/>
          <p:cNvSpPr/>
          <p:nvPr/>
        </p:nvSpPr>
        <p:spPr>
          <a:xfrm>
            <a:off x="7467600" y="39624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M6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T:[5-8)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R:B</a:t>
            </a:r>
          </a:p>
        </p:txBody>
      </p:sp>
      <p:sp>
        <p:nvSpPr>
          <p:cNvPr id="22" name="Oval 21"/>
          <p:cNvSpPr/>
          <p:nvPr/>
        </p:nvSpPr>
        <p:spPr>
          <a:xfrm>
            <a:off x="5029200" y="27432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M1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T:[2-5)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9800" y="27432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T:[2-5)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10400" y="27432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M3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T:[2-5)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R:H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2743200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M4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T:[2-5)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R:D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3" idx="4"/>
            <a:endCxn id="20" idx="7"/>
          </p:cNvCxnSpPr>
          <p:nvPr/>
        </p:nvCxnSpPr>
        <p:spPr>
          <a:xfrm flipH="1">
            <a:off x="6343089" y="3657600"/>
            <a:ext cx="133911" cy="438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4"/>
            <a:endCxn id="21" idx="1"/>
          </p:cNvCxnSpPr>
          <p:nvPr/>
        </p:nvCxnSpPr>
        <p:spPr>
          <a:xfrm>
            <a:off x="7467600" y="3657600"/>
            <a:ext cx="133911" cy="438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4"/>
            <a:endCxn id="21" idx="7"/>
          </p:cNvCxnSpPr>
          <p:nvPr/>
        </p:nvCxnSpPr>
        <p:spPr>
          <a:xfrm flipH="1">
            <a:off x="8248089" y="3657600"/>
            <a:ext cx="210111" cy="438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4"/>
            <a:endCxn id="12" idx="1"/>
          </p:cNvCxnSpPr>
          <p:nvPr/>
        </p:nvCxnSpPr>
        <p:spPr>
          <a:xfrm>
            <a:off x="6019800" y="4876800"/>
            <a:ext cx="629211" cy="362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4"/>
            <a:endCxn id="12" idx="7"/>
          </p:cNvCxnSpPr>
          <p:nvPr/>
        </p:nvCxnSpPr>
        <p:spPr>
          <a:xfrm flipH="1">
            <a:off x="7295589" y="4876800"/>
            <a:ext cx="629211" cy="362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1"/>
          </p:cNvCxnSpPr>
          <p:nvPr/>
        </p:nvCxnSpPr>
        <p:spPr>
          <a:xfrm>
            <a:off x="6019800" y="2590800"/>
            <a:ext cx="1339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1"/>
          </p:cNvCxnSpPr>
          <p:nvPr/>
        </p:nvCxnSpPr>
        <p:spPr>
          <a:xfrm>
            <a:off x="7010400" y="2590800"/>
            <a:ext cx="1339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5" idx="1"/>
          </p:cNvCxnSpPr>
          <p:nvPr/>
        </p:nvCxnSpPr>
        <p:spPr>
          <a:xfrm>
            <a:off x="8001000" y="2590800"/>
            <a:ext cx="1339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7"/>
          </p:cNvCxnSpPr>
          <p:nvPr/>
        </p:nvCxnSpPr>
        <p:spPr>
          <a:xfrm flipH="1">
            <a:off x="5809689" y="2590800"/>
            <a:ext cx="577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7"/>
          </p:cNvCxnSpPr>
          <p:nvPr/>
        </p:nvCxnSpPr>
        <p:spPr>
          <a:xfrm flipH="1">
            <a:off x="6800289" y="2590800"/>
            <a:ext cx="577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4" idx="7"/>
          </p:cNvCxnSpPr>
          <p:nvPr/>
        </p:nvCxnSpPr>
        <p:spPr>
          <a:xfrm flipH="1">
            <a:off x="7790889" y="2590800"/>
            <a:ext cx="577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7"/>
          </p:cNvCxnSpPr>
          <p:nvPr/>
        </p:nvCxnSpPr>
        <p:spPr>
          <a:xfrm flipH="1">
            <a:off x="8781489" y="2590800"/>
            <a:ext cx="57711" cy="286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 0.0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33333E-6 L -0.32499 0.0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1667 0.26666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54167 0.26666 " pathEditMode="relative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sz="2400" dirty="0" smtClean="0"/>
              <a:t>Greedy left-edge algorithm used for binding</a:t>
            </a:r>
          </a:p>
          <a:p>
            <a:pPr lvl="1"/>
            <a:r>
              <a:rPr lang="en-US" sz="2000" dirty="0" smtClean="0"/>
              <a:t>Operations sorted by start time into module-type bins</a:t>
            </a:r>
          </a:p>
          <a:p>
            <a:pPr lvl="1"/>
            <a:r>
              <a:rPr lang="en-US" sz="2000" dirty="0" smtClean="0"/>
              <a:t>Operations bound greedily to specific modules</a:t>
            </a:r>
            <a:endParaRPr lang="en-US" sz="1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Placement (…continued)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2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71800"/>
            <a:ext cx="2743200" cy="2743200"/>
          </a:xfrm>
          <a:prstGeom prst="rect">
            <a:avLst/>
          </a:prstGeom>
        </p:spPr>
      </p:pic>
      <p:pic>
        <p:nvPicPr>
          <p:cNvPr id="14" name="Picture 13" descr="VirtualTopology.png"/>
          <p:cNvPicPr>
            <a:picLocks noChangeAspect="1"/>
          </p:cNvPicPr>
          <p:nvPr/>
        </p:nvPicPr>
        <p:blipFill>
          <a:blip r:embed="rId3" cstate="print"/>
          <a:srcRect l="61667" t="10966" b="10898"/>
          <a:stretch>
            <a:fillRect/>
          </a:stretch>
        </p:blipFill>
        <p:spPr>
          <a:xfrm>
            <a:off x="3124200" y="3540816"/>
            <a:ext cx="1295400" cy="1605169"/>
          </a:xfrm>
          <a:prstGeom prst="rect">
            <a:avLst/>
          </a:prstGeom>
        </p:spPr>
      </p:pic>
      <p:pic>
        <p:nvPicPr>
          <p:cNvPr id="1026" name="Picture 2" descr="C:\DannyG\Microfluidics\Documentation\Papers\ESWEEK_2012\CODES_2012\Images\Tifs\LeftEdg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24100"/>
            <a:ext cx="3924300" cy="392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z="2400" dirty="0" smtClean="0"/>
              <a:t>Simplified </a:t>
            </a:r>
            <a:r>
              <a:rPr lang="en-US" sz="2400" dirty="0" err="1" smtClean="0"/>
              <a:t>Soukup</a:t>
            </a:r>
            <a:r>
              <a:rPr lang="en-US" sz="2400" dirty="0" smtClean="0"/>
              <a:t> Maze Router </a:t>
            </a:r>
            <a:r>
              <a:rPr lang="en-US" sz="1200" dirty="0" smtClean="0"/>
              <a:t>[Roy, 2010]</a:t>
            </a:r>
          </a:p>
          <a:p>
            <a:pPr lvl="1"/>
            <a:r>
              <a:rPr lang="en-US" sz="2000" dirty="0" smtClean="0"/>
              <a:t>Independent routes computed for each droplet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Dan\Desktop\PresImage\Ass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810000" cy="801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2438400" y="1828800"/>
            <a:ext cx="41148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05600" y="1828800"/>
            <a:ext cx="685800" cy="68580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>
            <a:off x="1600200" y="1828800"/>
            <a:ext cx="685800" cy="68580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66800" y="2743200"/>
            <a:ext cx="6870195" cy="4114800"/>
            <a:chOff x="762000" y="2667000"/>
            <a:chExt cx="6870195" cy="4114800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2667000"/>
              <a:ext cx="6870195" cy="3771900"/>
              <a:chOff x="762000" y="2895600"/>
              <a:chExt cx="6870195" cy="3771900"/>
            </a:xfrm>
          </p:grpSpPr>
          <p:pic>
            <p:nvPicPr>
              <p:cNvPr id="4" name="Picture 2" descr="C:\DannyG\Microfluidics\MFSimStatic\MFSimStatic\Sim\1_2_Drop8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40000" y="28956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7" name="Picture 3" descr="C:\DannyG\Microfluidics\MFSimStatic\MFSimStatic\Sim\1_2_Drop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8000" y="28956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8" name="Picture 4" descr="C:\DannyG\Microfluidics\MFSimStatic\MFSimStatic\Sim\1_2_Drop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28956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9" name="Picture 5" descr="C:\DannyG\Microfluidics\MFSimStatic\MFSimStatic\Sim\1_2_Drop3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48387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0" name="Picture 6" descr="C:\DannyG\Microfluidics\MFSimStatic\MFSimStatic\Sim\1_2_Drop4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40000" y="48387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1" name="Picture 7" descr="C:\DannyG\Microfluidics\MFSimStatic\MFSimStatic\Sim\1_2_Drop5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18000" y="48387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2" name="Picture 8" descr="C:\DannyG\Microfluidics\MFSimStatic\MFSimStatic\Sim\1_2_Drop6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96000" y="48387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33" name="Picture 9" descr="C:\DannyG\Microfluidics\MFSimStatic\MFSimStatic\Sim\1_2_Drop7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62000" y="2895600"/>
                <a:ext cx="1536195" cy="1828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200400" y="64124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Independent routes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sz="2400" dirty="0" smtClean="0"/>
              <a:t>Simplified </a:t>
            </a:r>
            <a:r>
              <a:rPr lang="en-US" sz="2400" dirty="0" err="1" smtClean="0"/>
              <a:t>Soukup</a:t>
            </a:r>
            <a:r>
              <a:rPr lang="en-US" sz="2400" dirty="0" smtClean="0"/>
              <a:t> Maze Router </a:t>
            </a:r>
            <a:r>
              <a:rPr lang="en-US" sz="1200" dirty="0" smtClean="0"/>
              <a:t>[Roy, 2010]</a:t>
            </a:r>
          </a:p>
          <a:p>
            <a:pPr lvl="1"/>
            <a:r>
              <a:rPr lang="en-US" sz="2000" dirty="0" smtClean="0"/>
              <a:t>All routes compacted; stalls added if necessary</a:t>
            </a:r>
            <a:endParaRPr lang="en-US" sz="1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Routing (…continued)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34_35_Drop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0" y="3606800"/>
            <a:ext cx="2667000" cy="317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1517709">
            <a:off x="539971" y="3481469"/>
            <a:ext cx="2810702" cy="304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082291" flipH="1">
            <a:off x="5804765" y="3547299"/>
            <a:ext cx="3118835" cy="304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6200" y="2011680"/>
            <a:ext cx="8991600" cy="1188720"/>
            <a:chOff x="76200" y="2011680"/>
            <a:chExt cx="8991600" cy="1188720"/>
          </a:xfrm>
        </p:grpSpPr>
        <p:pic>
          <p:nvPicPr>
            <p:cNvPr id="1028" name="Picture 4" descr="C:\DannyG\Microfluidics\MFSimStatic\MFSimStatic\Sim\1_2_Drop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1804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9" name="Picture 5" descr="C:\DannyG\Microfluidics\MFSimStatic\MFSimStatic\Sim\1_2_Drop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672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0" name="Picture 6" descr="C:\DannyG\Microfluidics\MFSimStatic\MFSimStatic\Sim\1_2_Drop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5540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1" name="Picture 7" descr="C:\DannyG\Microfluidics\MFSimStatic\MFSimStatic\Sim\1_2_Drop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7408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2" name="Picture 8" descr="C:\DannyG\Microfluidics\MFSimStatic\MFSimStatic\Sim\1_2_Drop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69276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2" descr="C:\DannyG\Microfluidics\MFSimStatic\MFSimStatic\Sim\1_2_Drop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8068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C:\DannyG\Microfluidics\MFSimStatic\MFSimStatic\Sim\1_2_Drop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59936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3" name="Picture 9" descr="C:\DannyG\Microfluidics\MFSimStatic\MFSimStatic\Sim\1_2_Drop7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200" y="2011680"/>
              <a:ext cx="998524" cy="11887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" name="Oval 21"/>
          <p:cNvSpPr/>
          <p:nvPr/>
        </p:nvSpPr>
        <p:spPr>
          <a:xfrm>
            <a:off x="24384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100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816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74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53200" y="3352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0" y="4724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Droplets may collide if all start at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Routing (…continued)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Independent routes compacted</a:t>
            </a:r>
          </a:p>
          <a:p>
            <a:pPr lvl="1"/>
            <a:r>
              <a:rPr lang="en-US" dirty="0" smtClean="0"/>
              <a:t>Stalls added mid-route if possible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752600" y="2819400"/>
          <a:ext cx="5486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5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4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S1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S2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3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2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T2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T1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2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3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4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5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6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7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8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9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10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11</a:t>
                      </a:r>
                      <a:endParaRPr lang="en-US" sz="800" b="1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867400" y="2819400"/>
            <a:ext cx="1371600" cy="1371600"/>
            <a:chOff x="8305800" y="2133600"/>
            <a:chExt cx="1371600" cy="1371600"/>
          </a:xfrm>
        </p:grpSpPr>
        <p:sp>
          <p:nvSpPr>
            <p:cNvPr id="41" name="Rectangle 40"/>
            <p:cNvSpPr/>
            <p:nvPr/>
          </p:nvSpPr>
          <p:spPr>
            <a:xfrm>
              <a:off x="8305800" y="2133600"/>
              <a:ext cx="1371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724900" y="2552700"/>
              <a:ext cx="533400" cy="5334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52600" y="2819400"/>
            <a:ext cx="1371600" cy="1371600"/>
            <a:chOff x="8305800" y="42672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8305800" y="4267200"/>
              <a:ext cx="1371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724900" y="46863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81400" y="2819400"/>
            <a:ext cx="182880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Deadlock!</a:t>
            </a: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648200" y="3657600"/>
            <a:ext cx="609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733800" y="3657600"/>
            <a:ext cx="609600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4267200" y="3429000"/>
            <a:ext cx="457200" cy="457200"/>
          </a:xfrm>
          <a:prstGeom prst="mathMultiply">
            <a:avLst>
              <a:gd name="adj1" fmla="val 17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5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-2.22222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Routing (…continued)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Independent routes compacted</a:t>
            </a:r>
          </a:p>
          <a:p>
            <a:pPr lvl="1"/>
            <a:r>
              <a:rPr lang="en-US" dirty="0" smtClean="0"/>
              <a:t>Stalls added at beginning otherwise</a:t>
            </a:r>
          </a:p>
          <a:p>
            <a:pPr lvl="2"/>
            <a:r>
              <a:rPr lang="en-US" dirty="0" smtClean="0"/>
              <a:t>Guaranteed to work because of designated module I/Os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752600" y="3048000"/>
          <a:ext cx="5486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5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4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S1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S2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3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2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T2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T1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2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3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4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5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6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7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8</a:t>
                      </a:r>
                      <a:endParaRPr lang="en-US" sz="800" b="1" dirty="0"/>
                    </a:p>
                  </a:txBody>
                  <a:tcPr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9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10</a:t>
                      </a:r>
                      <a:endParaRPr lang="en-US" sz="8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>11</a:t>
                      </a:r>
                      <a:endParaRPr lang="en-US" sz="800" b="1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3" name="Group 44"/>
          <p:cNvGrpSpPr/>
          <p:nvPr/>
        </p:nvGrpSpPr>
        <p:grpSpPr>
          <a:xfrm>
            <a:off x="5867400" y="3048000"/>
            <a:ext cx="1371600" cy="1371600"/>
            <a:chOff x="8305800" y="2133600"/>
            <a:chExt cx="1371600" cy="1371600"/>
          </a:xfrm>
        </p:grpSpPr>
        <p:sp>
          <p:nvSpPr>
            <p:cNvPr id="41" name="Rectangle 40"/>
            <p:cNvSpPr/>
            <p:nvPr/>
          </p:nvSpPr>
          <p:spPr>
            <a:xfrm>
              <a:off x="8305800" y="2133600"/>
              <a:ext cx="1371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724900" y="2552700"/>
              <a:ext cx="533400" cy="5334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1752600" y="3048000"/>
            <a:ext cx="1371600" cy="1371600"/>
            <a:chOff x="8305800" y="42672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8305800" y="4267200"/>
              <a:ext cx="1371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724900" y="46863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 -2.22222E-6 L 0.3 0.19722 " pathEditMode="relative" rAng="0" ptsTypes="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 0.00139 L -0.3 0.20139 " pathEditMode="relative" ptsTypes="AAA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CR_R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20512" y="990600"/>
            <a:ext cx="230428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CR_R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620512" y="3886200"/>
            <a:ext cx="230428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Routing (…continued)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895600" y="1804416"/>
            <a:ext cx="2667000" cy="111556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Sub-problem 1 Compaction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34_35_Drop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990600"/>
            <a:ext cx="230428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ight Arrow 39"/>
          <p:cNvSpPr/>
          <p:nvPr/>
        </p:nvSpPr>
        <p:spPr>
          <a:xfrm>
            <a:off x="2895600" y="4700016"/>
            <a:ext cx="2667000" cy="111556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Sub-problem 2 Compaction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" name="Picture 40" descr="34_35_Drop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86200"/>
            <a:ext cx="230428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Future Of Chemistry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2964656" cy="277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958"/>
            <a:ext cx="4182443" cy="2777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2743200" y="1066800"/>
            <a:ext cx="3482578" cy="884039"/>
          </a:xfrm>
          <a:prstGeom prst="rect">
            <a:avLst/>
          </a:prstGeom>
        </p:spPr>
        <p:txBody>
          <a:bodyPr vert="horz" lIns="91440" tIns="32146" rIns="45720" bIns="32146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Microfluidics</a:t>
            </a:r>
            <a:endParaRPr kumimoji="0" lang="en-US" sz="4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76400" y="5410201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64291" bIns="3214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Miniaturization + Automation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4"/>
              </a:buBlip>
              <a:tabLst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4"/>
              </a:buBlip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z="2400" dirty="0" smtClean="0"/>
              <a:t>Compared 2 flows</a:t>
            </a:r>
          </a:p>
          <a:p>
            <a:pPr lvl="1"/>
            <a:r>
              <a:rPr lang="en-US" sz="2000" dirty="0" smtClean="0"/>
              <a:t>Our online: </a:t>
            </a:r>
          </a:p>
          <a:p>
            <a:pPr lvl="2"/>
            <a:r>
              <a:rPr lang="en-US" sz="1600" dirty="0" smtClean="0"/>
              <a:t>List </a:t>
            </a:r>
            <a:r>
              <a:rPr lang="en-US" sz="1600" dirty="0" err="1" smtClean="0"/>
              <a:t>Scheduler</a:t>
            </a:r>
            <a:r>
              <a:rPr lang="en-US" sz="1600" dirty="0" err="1" smtClean="0">
                <a:sym typeface="Wingdings" pitchFamily="2" charset="2"/>
              </a:rPr>
              <a:t>Fixed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BindingSimplified</a:t>
            </a:r>
            <a:r>
              <a:rPr lang="en-US" sz="1600" dirty="0" smtClean="0">
                <a:sym typeface="Wingdings" pitchFamily="2" charset="2"/>
              </a:rPr>
              <a:t> Maze Router</a:t>
            </a:r>
            <a:endParaRPr lang="en-US" sz="1600" dirty="0" smtClean="0"/>
          </a:p>
          <a:p>
            <a:pPr lvl="1"/>
            <a:r>
              <a:rPr lang="en-US" sz="2000" dirty="0" smtClean="0"/>
              <a:t>Traditional offline:</a:t>
            </a:r>
          </a:p>
          <a:p>
            <a:pPr lvl="2"/>
            <a:r>
              <a:rPr lang="en-US" sz="1600" dirty="0" smtClean="0"/>
              <a:t>Genetic </a:t>
            </a:r>
            <a:r>
              <a:rPr lang="en-US" sz="1600" dirty="0" err="1" smtClean="0"/>
              <a:t>Scheduler</a:t>
            </a:r>
            <a:r>
              <a:rPr lang="en-US" sz="1600" dirty="0" err="1" smtClean="0">
                <a:sym typeface="Wingdings" pitchFamily="2" charset="2"/>
              </a:rPr>
              <a:t></a:t>
            </a:r>
            <a:r>
              <a:rPr lang="en-US" sz="1600" dirty="0" err="1" smtClean="0"/>
              <a:t>Simulated</a:t>
            </a:r>
            <a:r>
              <a:rPr lang="en-US" sz="1600" dirty="0" smtClean="0"/>
              <a:t> Annealing </a:t>
            </a:r>
            <a:r>
              <a:rPr lang="en-US" sz="1600" dirty="0" err="1" smtClean="0"/>
              <a:t>Placer</a:t>
            </a:r>
            <a:r>
              <a:rPr lang="en-US" sz="1600" dirty="0" err="1" smtClean="0">
                <a:sym typeface="Wingdings" pitchFamily="2" charset="2"/>
              </a:rPr>
              <a:t></a:t>
            </a:r>
            <a:r>
              <a:rPr lang="en-US" sz="1600" dirty="0" err="1" smtClean="0"/>
              <a:t>Simplified</a:t>
            </a:r>
            <a:r>
              <a:rPr lang="en-US" sz="1600" dirty="0" smtClean="0"/>
              <a:t> Maze Router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Used high-end and low-end platforms</a:t>
            </a:r>
          </a:p>
          <a:p>
            <a:pPr lvl="1"/>
            <a:r>
              <a:rPr lang="en-US" sz="2000" dirty="0" smtClean="0"/>
              <a:t>2.8GHz Intel Core i7, 4GB RAM, 64-bit Windows 7</a:t>
            </a:r>
          </a:p>
          <a:p>
            <a:pPr lvl="1"/>
            <a:r>
              <a:rPr lang="en-US" sz="2000" dirty="0" smtClean="0"/>
              <a:t>1GHz Intel Atom, 512MB RAM, </a:t>
            </a:r>
            <a:r>
              <a:rPr lang="en-US" sz="2000" dirty="0" err="1" smtClean="0"/>
              <a:t>TimeSys</a:t>
            </a:r>
            <a:r>
              <a:rPr lang="en-US" sz="2000" dirty="0" smtClean="0"/>
              <a:t> 11 Linux</a:t>
            </a:r>
          </a:p>
        </p:txBody>
      </p:sp>
      <p:pic>
        <p:nvPicPr>
          <p:cNvPr id="1026" name="Picture 2" descr="http://upload.wikimedia.org/wikipedia/en/5/5b/Intel_i7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287" y="5257800"/>
            <a:ext cx="1828800" cy="1371600"/>
          </a:xfrm>
          <a:prstGeom prst="rect">
            <a:avLst/>
          </a:prstGeom>
          <a:noFill/>
        </p:spPr>
      </p:pic>
      <p:pic>
        <p:nvPicPr>
          <p:cNvPr id="1028" name="Picture 4" descr="http://bizmology.hoovers.com/wp-content/uploads/2012/09/intel-atom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287" y="5257800"/>
            <a:ext cx="183151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Benchmarks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z="2400" dirty="0" smtClean="0"/>
              <a:t>PCR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In-Vitro Diagnostics</a:t>
            </a:r>
          </a:p>
          <a:p>
            <a:pPr lvl="1"/>
            <a:r>
              <a:rPr lang="en-US" sz="2000" dirty="0" smtClean="0"/>
              <a:t>5 different combos of samples/reagents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Colorimetric Protein</a:t>
            </a:r>
          </a:p>
        </p:txBody>
      </p:sp>
      <p:pic>
        <p:nvPicPr>
          <p:cNvPr id="8" name="Picture 7" descr="0_B1_PCR_M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88714"/>
            <a:ext cx="2057400" cy="432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0_B2_InVitro_Ex5_4s_4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36710"/>
            <a:ext cx="6479400" cy="251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0_B3_Prote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105400"/>
            <a:ext cx="4832607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InVitro_Ar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3800" y="3048000"/>
            <a:ext cx="153619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PCR_Ar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3608" y="990600"/>
            <a:ext cx="153619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Protein_Ar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4876800"/>
            <a:ext cx="153619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- 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Genetic scheduling produces comparable schedules, but takes more time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7" name="Picture 16" descr="Sched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295400"/>
            <a:ext cx="3657600" cy="1657191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/>
        </p:nvGraphicFramePr>
        <p:xfrm>
          <a:off x="152400" y="1295400"/>
          <a:ext cx="502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- Placement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Our binder uses more space, but produces valid solutions in significantly less time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7" name="Picture 16" descr="Sched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359633"/>
            <a:ext cx="3657600" cy="152872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152400" y="1371600"/>
          <a:ext cx="51054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- Routing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Routing method is comparable for both flows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7" name="Picture 16" descr="Sched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384399"/>
            <a:ext cx="3657600" cy="1479193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152400" y="1371601"/>
          <a:ext cx="5029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- Entire Flow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Sched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72740"/>
            <a:ext cx="2814754" cy="1479193"/>
          </a:xfrm>
          <a:prstGeom prst="rect">
            <a:avLst/>
          </a:prstGeom>
        </p:spPr>
      </p:pic>
      <p:pic>
        <p:nvPicPr>
          <p:cNvPr id="8" name="Picture 7" descr="Sched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149140"/>
            <a:ext cx="2814754" cy="1479192"/>
          </a:xfrm>
          <a:prstGeom prst="rect">
            <a:avLst/>
          </a:prstGeom>
        </p:spPr>
      </p:pic>
      <p:sp>
        <p:nvSpPr>
          <p:cNvPr id="11" name="Content Placeholder 29"/>
          <p:cNvSpPr>
            <a:spLocks noGrp="1"/>
          </p:cNvSpPr>
          <p:nvPr>
            <p:ph idx="1"/>
          </p:nvPr>
        </p:nvSpPr>
        <p:spPr>
          <a:xfrm>
            <a:off x="5562600" y="990600"/>
            <a:ext cx="3581400" cy="5943600"/>
          </a:xfrm>
        </p:spPr>
        <p:txBody>
          <a:bodyPr/>
          <a:lstStyle/>
          <a:p>
            <a:r>
              <a:rPr lang="en-US" sz="2400" dirty="0" smtClean="0"/>
              <a:t>Assay times (solutions) comparable for online/offline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Offline spends most of time computing synthesis</a:t>
            </a:r>
          </a:p>
          <a:p>
            <a:endParaRPr lang="en-US" sz="2400" dirty="0" smtClean="0"/>
          </a:p>
          <a:p>
            <a:r>
              <a:rPr lang="en-US" sz="2400" dirty="0" smtClean="0"/>
              <a:t>Online spends almost entire time running assay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2" name="Picture 11" descr="comp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914400"/>
            <a:ext cx="3657600" cy="2197471"/>
          </a:xfrm>
          <a:prstGeom prst="rect">
            <a:avLst/>
          </a:prstGeom>
        </p:spPr>
      </p:pic>
      <p:pic>
        <p:nvPicPr>
          <p:cNvPr id="13" name="Picture 12" descr="off_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6915" y="3471672"/>
            <a:ext cx="2460180" cy="1481328"/>
          </a:xfrm>
          <a:prstGeom prst="rect">
            <a:avLst/>
          </a:prstGeom>
        </p:spPr>
      </p:pic>
      <p:pic>
        <p:nvPicPr>
          <p:cNvPr id="14" name="Picture 13" descr="on_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148072"/>
            <a:ext cx="2465610" cy="14813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81200" y="32766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n-US" dirty="0" smtClean="0"/>
              <a:t>Presented a flow for online synthesis</a:t>
            </a:r>
          </a:p>
          <a:p>
            <a:pPr lvl="1"/>
            <a:r>
              <a:rPr lang="en-US" dirty="0" smtClean="0"/>
              <a:t>Scheduling, placement and routing simplified by virtual topology</a:t>
            </a:r>
          </a:p>
          <a:p>
            <a:pPr lvl="2"/>
            <a:r>
              <a:rPr lang="en-US" dirty="0" smtClean="0"/>
              <a:t>Scheduling: Know precise resource availability</a:t>
            </a:r>
          </a:p>
          <a:p>
            <a:pPr lvl="2"/>
            <a:r>
              <a:rPr lang="en-US" dirty="0" smtClean="0"/>
              <a:t>Placement: Free placement simplified to binding</a:t>
            </a:r>
          </a:p>
          <a:p>
            <a:pPr lvl="2"/>
            <a:r>
              <a:rPr lang="en-US" dirty="0" smtClean="0"/>
              <a:t>Routing: VT guarantees a deadlock-free route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fast scheduler/routers can be used</a:t>
            </a:r>
          </a:p>
          <a:p>
            <a:pPr lvl="2"/>
            <a:r>
              <a:rPr lang="en-US" dirty="0" smtClean="0"/>
              <a:t>Biggest savings from fixed placement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Produces quality synthesis solutions in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Microfluidics</a:t>
            </a:r>
            <a:r>
              <a:rPr lang="en-US" dirty="0" smtClean="0">
                <a:solidFill>
                  <a:schemeClr val="bg1"/>
                </a:solidFill>
              </a:rPr>
              <a:t> Simulator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r>
              <a:rPr lang="en-US" dirty="0" smtClean="0"/>
              <a:t>Open source release</a:t>
            </a:r>
          </a:p>
          <a:p>
            <a:pPr lvl="1"/>
            <a:r>
              <a:rPr lang="en-US" dirty="0" smtClean="0"/>
              <a:t>www.microfluidics.cs.ucr.edu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57" y="2133600"/>
            <a:ext cx="4462462" cy="455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857" y="2795587"/>
            <a:ext cx="496194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Synthesis Example: 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2796540" y="3604260"/>
            <a:ext cx="141732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2286000" y="1371600"/>
            <a:ext cx="4876800" cy="2362200"/>
            <a:chOff x="2286000" y="1371600"/>
            <a:chExt cx="4876800" cy="2362200"/>
          </a:xfrm>
        </p:grpSpPr>
        <p:sp>
          <p:nvSpPr>
            <p:cNvPr id="14" name="Right Arrow 13"/>
            <p:cNvSpPr/>
            <p:nvPr/>
          </p:nvSpPr>
          <p:spPr>
            <a:xfrm rot="5400000">
              <a:off x="2796540" y="1851660"/>
              <a:ext cx="1417320" cy="457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4724400" y="2819400"/>
              <a:ext cx="2438400" cy="457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819400"/>
              <a:ext cx="2438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Scheduler</a:t>
              </a:r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76200" y="838200"/>
            <a:ext cx="6675120" cy="1403454"/>
            <a:chOff x="76200" y="838200"/>
            <a:chExt cx="6675120" cy="1403454"/>
          </a:xfrm>
        </p:grpSpPr>
        <p:pic>
          <p:nvPicPr>
            <p:cNvPr id="1026" name="Picture 2" descr="C:\Users\Dan\Desktop\PresImage\Assa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838200"/>
              <a:ext cx="6675120" cy="14034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038600" y="17642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Assay (DAG)</a:t>
              </a:r>
              <a:endParaRPr lang="en-US" dirty="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5113" y="4572000"/>
            <a:ext cx="7869687" cy="2096448"/>
            <a:chOff x="55113" y="4572000"/>
            <a:chExt cx="7869687" cy="2096448"/>
          </a:xfrm>
        </p:grpSpPr>
        <p:pic>
          <p:nvPicPr>
            <p:cNvPr id="1028" name="Picture 4" descr="C:\Users\Dan\Desktop\PresImage\1_B1_PCR_Mix_Sch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3" y="4572000"/>
              <a:ext cx="7869687" cy="2096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495800" y="6019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Scheduled Assay (DAG)</a:t>
              </a:r>
              <a:endParaRPr lang="en-US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6781800" y="838200"/>
            <a:ext cx="2362200" cy="2667000"/>
            <a:chOff x="6781800" y="838200"/>
            <a:chExt cx="2362200" cy="2667000"/>
          </a:xfrm>
        </p:grpSpPr>
        <p:pic>
          <p:nvPicPr>
            <p:cNvPr id="1027" name="Picture 3" descr="C:\Users\Dan\Desktop\PresImage\Arc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838200"/>
              <a:ext cx="2176185" cy="2590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781800" y="31358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DMFB Architecture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Applications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4" descr="C:\Program Files (x86)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630" y="4648200"/>
            <a:ext cx="1482770" cy="1524000"/>
          </a:xfrm>
          <a:prstGeom prst="rect">
            <a:avLst/>
          </a:prstGeom>
          <a:noFill/>
        </p:spPr>
      </p:pic>
      <p:pic>
        <p:nvPicPr>
          <p:cNvPr id="15" name="Picture 5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11" y="4648200"/>
            <a:ext cx="1500589" cy="1531620"/>
          </a:xfrm>
          <a:prstGeom prst="rect">
            <a:avLst/>
          </a:prstGeom>
          <a:noFill/>
        </p:spPr>
      </p:pic>
      <p:pic>
        <p:nvPicPr>
          <p:cNvPr id="16" name="Picture 6" descr="C:\Users\Dan\AppData\Local\Microsoft\Windows\Temporary Internet Files\Content.IE5\KX1TQ8I7\MC91021638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3002929" cy="2616089"/>
          </a:xfrm>
          <a:prstGeom prst="rect">
            <a:avLst/>
          </a:prstGeom>
          <a:noFill/>
        </p:spPr>
      </p:pic>
      <p:pic>
        <p:nvPicPr>
          <p:cNvPr id="17" name="Picture 16" descr="C:\Users\Dan\AppData\Local\Microsoft\Windows\Temporary Internet Files\Content.IE5\PEK1C8G5\MC9002932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066800"/>
            <a:ext cx="1791310" cy="1666951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724400"/>
          </a:xfrm>
        </p:spPr>
        <p:txBody>
          <a:bodyPr/>
          <a:lstStyle/>
          <a:p>
            <a:r>
              <a:rPr lang="en-US" sz="2400" dirty="0" smtClean="0"/>
              <a:t>Biochemical assays and immunoassays</a:t>
            </a:r>
          </a:p>
          <a:p>
            <a:pPr lvl="1"/>
            <a:r>
              <a:rPr lang="en-US" sz="2000" dirty="0" smtClean="0"/>
              <a:t>Clinical pathology</a:t>
            </a:r>
          </a:p>
          <a:p>
            <a:r>
              <a:rPr lang="en-US" sz="2400" dirty="0" smtClean="0"/>
              <a:t>Drug discovery and testing</a:t>
            </a:r>
          </a:p>
          <a:p>
            <a:pPr lvl="1"/>
            <a:r>
              <a:rPr lang="en-US" sz="2000" dirty="0" smtClean="0"/>
              <a:t>Rapid assay prototyping</a:t>
            </a:r>
          </a:p>
          <a:p>
            <a:pPr lvl="1"/>
            <a:r>
              <a:rPr lang="en-US" sz="2000" dirty="0" smtClean="0"/>
              <a:t>Testing new drugs (via lung-on-a-chip)</a:t>
            </a:r>
          </a:p>
          <a:p>
            <a:r>
              <a:rPr lang="en-US" sz="2400" dirty="0" smtClean="0"/>
              <a:t>Biochemical terror and hazard detection</a:t>
            </a:r>
          </a:p>
          <a:p>
            <a:r>
              <a:rPr lang="en-US" sz="2400" dirty="0" smtClean="0"/>
              <a:t>DNA extraction &amp; sequencing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1447800" y="4876800"/>
            <a:ext cx="12192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609600" y="2286000"/>
            <a:ext cx="1219200" cy="3276600"/>
            <a:chOff x="609600" y="2286000"/>
            <a:chExt cx="1219200" cy="3276600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-10543" y="3238500"/>
              <a:ext cx="2362200" cy="457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4648200"/>
              <a:ext cx="12192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Placer</a:t>
              </a:r>
              <a:endParaRPr lang="en-US" dirty="0"/>
            </a:p>
          </p:txBody>
        </p:sp>
      </p:grpSp>
      <p:pic>
        <p:nvPicPr>
          <p:cNvPr id="36" name="Picture 3" descr="C:\Users\Dan\Desktop\PresImage\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69864" y="3276600"/>
            <a:ext cx="268833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C:\Users\Dan\Desktop\PresImage\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21864" y="3276600"/>
            <a:ext cx="268833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</p:spPr>
        <p:txBody>
          <a:bodyPr/>
          <a:lstStyle/>
          <a:p>
            <a:fld id="{D54D0BCA-D332-4F12-A861-346A5EAF6141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Synthesis Example: Placement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Dan\Desktop\PresImage\1_B1_PCR_Mix_Sch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27752"/>
            <a:ext cx="7869687" cy="2096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181600" y="243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Scheduled Assay (DAG)</a:t>
            </a:r>
            <a:endParaRPr lang="en-US" dirty="0"/>
          </a:p>
        </p:txBody>
      </p:sp>
      <p:pic>
        <p:nvPicPr>
          <p:cNvPr id="2050" name="Picture 2" descr="C:\Users\Dan\Desktop\PresImage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864" y="3276600"/>
            <a:ext cx="2688336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Dan\Desktop\PresImage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864" y="3276600"/>
            <a:ext cx="2688336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38600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Placement Information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1752600"/>
            <a:ext cx="13716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1752600"/>
            <a:ext cx="7620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86200" y="1752600"/>
            <a:ext cx="533400" cy="2819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00600" y="1752600"/>
            <a:ext cx="1905000" cy="2819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2133600"/>
            <a:ext cx="26670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05400" y="2133600"/>
            <a:ext cx="21336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</p:spPr>
        <p:txBody>
          <a:bodyPr/>
          <a:lstStyle/>
          <a:p>
            <a:fld id="{D54D0BCA-D332-4F12-A861-346A5EAF6141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Synthesis Example: Routing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3733800" y="2438400"/>
            <a:ext cx="1600200" cy="886968"/>
            <a:chOff x="3733800" y="2438400"/>
            <a:chExt cx="1600200" cy="886968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3518916" y="2653284"/>
              <a:ext cx="886968" cy="457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4661916" y="2653284"/>
              <a:ext cx="886968" cy="457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645664" y="762000"/>
            <a:ext cx="3755136" cy="2241676"/>
            <a:chOff x="2721864" y="870856"/>
            <a:chExt cx="3755136" cy="2241676"/>
          </a:xfrm>
        </p:grpSpPr>
        <p:pic>
          <p:nvPicPr>
            <p:cNvPr id="2050" name="Picture 2" descr="C:\Users\Dan\Desktop\PresImage\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1864" y="870857"/>
              <a:ext cx="1828800" cy="21771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1" name="Picture 3" descr="C:\Users\Dan\Desktop\PresImage\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870856"/>
              <a:ext cx="1828800" cy="21771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798064" y="2743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Placement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2743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Placement</a:t>
              </a:r>
              <a:endParaRPr lang="en-US" dirty="0"/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4090416" y="3796284"/>
            <a:ext cx="886968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8500" y="3352800"/>
            <a:ext cx="25908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</a:t>
            </a:r>
            <a:endParaRPr lang="en-US" dirty="0"/>
          </a:p>
        </p:txBody>
      </p:sp>
      <p:grpSp>
        <p:nvGrpSpPr>
          <p:cNvPr id="5" name="Group 29"/>
          <p:cNvGrpSpPr/>
          <p:nvPr/>
        </p:nvGrpSpPr>
        <p:grpSpPr>
          <a:xfrm>
            <a:off x="1752600" y="4540125"/>
            <a:ext cx="5638800" cy="2241675"/>
            <a:chOff x="1752600" y="4528457"/>
            <a:chExt cx="5638800" cy="2241675"/>
          </a:xfrm>
        </p:grpSpPr>
        <p:grpSp>
          <p:nvGrpSpPr>
            <p:cNvPr id="8" name="Group 20"/>
            <p:cNvGrpSpPr/>
            <p:nvPr/>
          </p:nvGrpSpPr>
          <p:grpSpPr>
            <a:xfrm>
              <a:off x="1752600" y="4528457"/>
              <a:ext cx="5638800" cy="2177142"/>
              <a:chOff x="1752600" y="4528457"/>
              <a:chExt cx="5638800" cy="2177142"/>
            </a:xfrm>
          </p:grpSpPr>
          <p:pic>
            <p:nvPicPr>
              <p:cNvPr id="13" name="Picture 3" descr="C:\Users\Dan\Desktop\PresImage\5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3657600" y="4528457"/>
                <a:ext cx="1828800" cy="21771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9" name="Picture 3" descr="C:\Users\Dan\Desktop\PresImage\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1752600" y="4528457"/>
                <a:ext cx="1828800" cy="21771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3" descr="C:\Users\Dan\Desktop\PresImage\5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5562600" y="4528457"/>
                <a:ext cx="1828800" cy="21771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3733800" y="6400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Final Output</a:t>
              </a:r>
              <a:endParaRPr lang="en-US" dirty="0"/>
            </a:p>
          </p:txBody>
        </p:sp>
      </p:grpSp>
      <p:pic>
        <p:nvPicPr>
          <p:cNvPr id="31" name="Movie_HQ_5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604565" y="4541520"/>
            <a:ext cx="1881835" cy="224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47549E-7 L 0.00295 -0.325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27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sz="2400" dirty="0" smtClean="0"/>
              <a:t>Maximum number of droplets permitted on DMFB</a:t>
            </a:r>
            <a:endParaRPr lang="en-US" sz="2400" dirty="0" smtClean="0"/>
          </a:p>
          <a:p>
            <a:pPr lvl="1"/>
            <a:r>
              <a:rPr lang="en-US" sz="2000" dirty="0" smtClean="0"/>
              <a:t>Leave a “bubble” for a drople</a:t>
            </a:r>
            <a:r>
              <a:rPr lang="en-US" sz="2000" dirty="0" smtClean="0"/>
              <a:t>t </a:t>
            </a:r>
          </a:p>
          <a:p>
            <a:pPr lvl="1"/>
            <a:r>
              <a:rPr lang="en-US" sz="2000" dirty="0" smtClean="0"/>
              <a:t>Any droplet can be isolated in any module </a:t>
            </a:r>
            <a:endParaRPr lang="en-US" sz="1800" dirty="0" smtClean="0"/>
          </a:p>
          <a:p>
            <a:pPr lvl="2">
              <a:buNone/>
            </a:pPr>
            <a:endParaRPr lang="en-US" sz="17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Scheduling (…continued)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10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Results in scheduling DEADLOCK</a:t>
            </a:r>
          </a:p>
        </p:txBody>
      </p:sp>
      <p:pic>
        <p:nvPicPr>
          <p:cNvPr id="10" name="Picture 9" descr="DropLimi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736" y="2590800"/>
            <a:ext cx="2746082" cy="2743200"/>
          </a:xfrm>
          <a:prstGeom prst="rect">
            <a:avLst/>
          </a:prstGeom>
        </p:spPr>
      </p:pic>
      <p:pic>
        <p:nvPicPr>
          <p:cNvPr id="11" name="Picture 10" descr="DropLimi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90800"/>
            <a:ext cx="27432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53310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Results in schedulable configuration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MFB_Array_Cross_Section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467600" cy="1963725"/>
          </a:xfrm>
          <a:prstGeom prst="rect">
            <a:avLst/>
          </a:prstGeom>
        </p:spPr>
      </p:pic>
      <p:pic>
        <p:nvPicPr>
          <p:cNvPr id="6" name="Picture 5" descr="BasicOp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859" y="3944925"/>
            <a:ext cx="6656282" cy="20724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Microfluidic Biochips (DMFB) 101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dule_Place_Rout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05508"/>
            <a:ext cx="8686800" cy="211540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382000" cy="2667000"/>
          </a:xfrm>
        </p:spPr>
        <p:txBody>
          <a:bodyPr/>
          <a:lstStyle/>
          <a:p>
            <a:r>
              <a:rPr lang="en-US" sz="2200" dirty="0" smtClean="0"/>
              <a:t>Resource-constrained scheduling of operations into </a:t>
            </a:r>
            <a:r>
              <a:rPr lang="en-US" sz="2200" i="1" dirty="0" smtClean="0"/>
              <a:t>time-steps</a:t>
            </a:r>
          </a:p>
          <a:p>
            <a:pPr lvl="1"/>
            <a:r>
              <a:rPr lang="en-US" sz="1800" dirty="0" smtClean="0"/>
              <a:t>Time-step ~ scheduling unit, usually 1s or 2s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Placement of operations during each time-step into </a:t>
            </a:r>
            <a:r>
              <a:rPr lang="en-US" sz="2200" i="1" dirty="0" smtClean="0"/>
              <a:t>modules</a:t>
            </a:r>
          </a:p>
          <a:p>
            <a:pPr lvl="1"/>
            <a:r>
              <a:rPr lang="en-US" sz="1800" dirty="0" smtClean="0"/>
              <a:t>Module ~ 2D group of cells where operation takes place for 1+ time-steps 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Routing of droplets between operations between time-steps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DMFB High Level Synthesis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sz="2600" b="1" dirty="0" smtClean="0"/>
              <a:t>Goal:</a:t>
            </a:r>
            <a:r>
              <a:rPr lang="en-US" sz="2600" dirty="0" smtClean="0"/>
              <a:t> Online Synthesis</a:t>
            </a:r>
          </a:p>
          <a:p>
            <a:r>
              <a:rPr lang="en-US" sz="2600" b="1" dirty="0" smtClean="0"/>
              <a:t>Why:</a:t>
            </a:r>
            <a:r>
              <a:rPr lang="en-US" sz="2600" dirty="0" smtClean="0"/>
              <a:t> Programmability, control-flow, live-feedback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b="1" dirty="0" smtClean="0"/>
          </a:p>
          <a:p>
            <a:r>
              <a:rPr lang="en-US" sz="2600" b="1" dirty="0" smtClean="0"/>
              <a:t>Problem:</a:t>
            </a:r>
            <a:r>
              <a:rPr lang="en-US" sz="2600" dirty="0" smtClean="0"/>
              <a:t> Past, optimized methods are too complex</a:t>
            </a:r>
          </a:p>
          <a:p>
            <a:r>
              <a:rPr lang="en-US" sz="2600" b="1" dirty="0" smtClean="0"/>
              <a:t>Solution:</a:t>
            </a:r>
            <a:r>
              <a:rPr lang="en-US" sz="2600" dirty="0" smtClean="0"/>
              <a:t> Synthesis with good results in little time</a:t>
            </a:r>
            <a:endParaRPr lang="en-US" sz="2200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Level Motivation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Control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80771"/>
            <a:ext cx="4648200" cy="1395829"/>
          </a:xfrm>
          <a:prstGeom prst="rect">
            <a:avLst/>
          </a:prstGeom>
        </p:spPr>
      </p:pic>
      <p:pic>
        <p:nvPicPr>
          <p:cNvPr id="1030" name="Picture 6" descr="C:\DannyG\Microfluidics\Documentation\Papers\DAC_2012_PS\PathScheduler\Images\OfflineTradeoff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19600"/>
            <a:ext cx="3124278" cy="2286000"/>
          </a:xfrm>
          <a:prstGeom prst="rect">
            <a:avLst/>
          </a:prstGeom>
          <a:noFill/>
        </p:spPr>
      </p:pic>
      <p:pic>
        <p:nvPicPr>
          <p:cNvPr id="1031" name="Picture 7" descr="C:\DannyG\Microfluidics\Documentation\Papers\DAC_2012_PS\PathScheduler\Images\OnlineTradeoff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310691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r>
              <a:rPr lang="en-US" sz="2600" dirty="0" smtClean="0"/>
              <a:t>Virtual topology applied to physical DMFB</a:t>
            </a:r>
          </a:p>
          <a:p>
            <a:pPr lvl="1"/>
            <a:r>
              <a:rPr lang="en-US" sz="2200" dirty="0" smtClean="0"/>
              <a:t>All cells are physically the same</a:t>
            </a:r>
          </a:p>
          <a:p>
            <a:pPr lvl="1"/>
            <a:r>
              <a:rPr lang="en-US" sz="2200" dirty="0" smtClean="0"/>
              <a:t>Virtual topology restricts location of operations (modules)</a:t>
            </a:r>
          </a:p>
          <a:p>
            <a:pPr lvl="1"/>
            <a:r>
              <a:rPr lang="en-US" sz="2200" dirty="0" smtClean="0"/>
              <a:t>Regular module placement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Solution: Virtual </a:t>
            </a:r>
            <a:r>
              <a:rPr lang="en-US" dirty="0" smtClean="0">
                <a:solidFill>
                  <a:schemeClr val="bg1"/>
                </a:solidFill>
              </a:rPr>
              <a:t>Topology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2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066800"/>
            <a:ext cx="2743200" cy="2743200"/>
          </a:xfrm>
          <a:prstGeom prst="rect">
            <a:avLst/>
          </a:prstGeom>
        </p:spPr>
      </p:pic>
      <p:pic>
        <p:nvPicPr>
          <p:cNvPr id="12" name="Picture 11" descr="VirtualTopology.png"/>
          <p:cNvPicPr>
            <a:picLocks noChangeAspect="1"/>
          </p:cNvPicPr>
          <p:nvPr/>
        </p:nvPicPr>
        <p:blipFill>
          <a:blip r:embed="rId3" cstate="print"/>
          <a:srcRect l="61667" t="10966" b="10898"/>
          <a:stretch>
            <a:fillRect/>
          </a:stretch>
        </p:blipFill>
        <p:spPr>
          <a:xfrm>
            <a:off x="7010400" y="1447800"/>
            <a:ext cx="1600200" cy="198285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371600" y="2209800"/>
            <a:ext cx="24384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x2_No_V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66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b="1" dirty="0" smtClean="0"/>
          </a:p>
          <a:p>
            <a:endParaRPr lang="en-US" sz="2600" dirty="0" smtClean="0"/>
          </a:p>
          <a:p>
            <a:r>
              <a:rPr lang="en-US" sz="2600" dirty="0" smtClean="0"/>
              <a:t>Modules can be different sizes</a:t>
            </a:r>
          </a:p>
          <a:p>
            <a:r>
              <a:rPr lang="en-US" sz="2600" dirty="0" smtClean="0"/>
              <a:t>Input (output) ports on top/bottom left (right) cells</a:t>
            </a:r>
          </a:p>
          <a:p>
            <a:r>
              <a:rPr lang="en-US" sz="2600" dirty="0" smtClean="0"/>
              <a:t>Droplets can wait in I/O cells as long as necessary</a:t>
            </a:r>
          </a:p>
          <a:p>
            <a:pPr lvl="1"/>
            <a:r>
              <a:rPr lang="en-US" sz="2200" dirty="0" smtClean="0"/>
              <a:t>Arriving droplets will not interfere with departing droplets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Modules &amp; Virtual I/O Ports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Module_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2307008" cy="2286000"/>
          </a:xfrm>
          <a:prstGeom prst="rect">
            <a:avLst/>
          </a:prstGeom>
        </p:spPr>
      </p:pic>
      <p:pic>
        <p:nvPicPr>
          <p:cNvPr id="15" name="Picture 14" descr="Module_long_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421" y="1524000"/>
            <a:ext cx="2636078" cy="2286000"/>
          </a:xfrm>
          <a:prstGeom prst="rect">
            <a:avLst/>
          </a:prstGeom>
        </p:spPr>
      </p:pic>
      <p:pic>
        <p:nvPicPr>
          <p:cNvPr id="16" name="Picture 15" descr="Module_tall_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3912" y="1198007"/>
            <a:ext cx="2304288" cy="261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Droplet Synchronization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IntraModule_M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5707302" cy="1828800"/>
          </a:xfrm>
          <a:prstGeom prst="rect">
            <a:avLst/>
          </a:prstGeom>
        </p:spPr>
      </p:pic>
      <p:pic>
        <p:nvPicPr>
          <p:cNvPr id="12" name="Picture 11" descr="IntraModule_Spl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33700"/>
            <a:ext cx="5791200" cy="1716149"/>
          </a:xfrm>
          <a:prstGeom prst="rect">
            <a:avLst/>
          </a:prstGeom>
        </p:spPr>
      </p:pic>
      <p:pic>
        <p:nvPicPr>
          <p:cNvPr id="13" name="Picture 12" descr="IntraModule_St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876802"/>
            <a:ext cx="4389120" cy="18717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200" y="137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Mix operation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33629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Split operation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344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Storage operation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_white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UCRTemplate_whiteseal</Template>
  <TotalTime>3366</TotalTime>
  <Words>945</Words>
  <Application>Microsoft Office PowerPoint</Application>
  <PresentationFormat>On-screen Show (4:3)</PresentationFormat>
  <Paragraphs>415</Paragraphs>
  <Slides>32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UCRTemplate_whiteseal</vt:lpstr>
      <vt:lpstr>Fast Online Synthesis of Generally Programmable Digital Microfluidic Biochips</vt:lpstr>
      <vt:lpstr>The Future Of Chemistry</vt:lpstr>
      <vt:lpstr>Applications</vt:lpstr>
      <vt:lpstr>Digital Microfluidic Biochips (DMFB) 101</vt:lpstr>
      <vt:lpstr>DMFB High Level Synthesis</vt:lpstr>
      <vt:lpstr>High Level Motivation</vt:lpstr>
      <vt:lpstr>Solution: Virtual Topology</vt:lpstr>
      <vt:lpstr>Modules &amp; Virtual I/O Ports</vt:lpstr>
      <vt:lpstr>Droplet Synchronization</vt:lpstr>
      <vt:lpstr>Why a Virtual Topology?</vt:lpstr>
      <vt:lpstr>Scheduling</vt:lpstr>
      <vt:lpstr>Placement</vt:lpstr>
      <vt:lpstr>Placement (…continued)</vt:lpstr>
      <vt:lpstr>Placement (…continued)</vt:lpstr>
      <vt:lpstr>Routing</vt:lpstr>
      <vt:lpstr>Routing (…continued)</vt:lpstr>
      <vt:lpstr>Routing (…continued)</vt:lpstr>
      <vt:lpstr>Routing (…continued)</vt:lpstr>
      <vt:lpstr>Routing (…continued)</vt:lpstr>
      <vt:lpstr>Experimental Results</vt:lpstr>
      <vt:lpstr>Benchmarks</vt:lpstr>
      <vt:lpstr>Results - Scheduling</vt:lpstr>
      <vt:lpstr>Results - Placement</vt:lpstr>
      <vt:lpstr>Results - Routing</vt:lpstr>
      <vt:lpstr>Results - Entire Flow</vt:lpstr>
      <vt:lpstr>Conclusion</vt:lpstr>
      <vt:lpstr>Microfluidics Simulator</vt:lpstr>
      <vt:lpstr>Slide 28</vt:lpstr>
      <vt:lpstr>Synthesis Example: Scheduling</vt:lpstr>
      <vt:lpstr>Synthesis Example: Placement</vt:lpstr>
      <vt:lpstr>Synthesis Example: Routing</vt:lpstr>
      <vt:lpstr>Scheduling (…continued)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Danny G</cp:lastModifiedBy>
  <cp:revision>84</cp:revision>
  <dcterms:created xsi:type="dcterms:W3CDTF">2012-05-11T20:48:53Z</dcterms:created>
  <dcterms:modified xsi:type="dcterms:W3CDTF">2012-10-09T20:26:39Z</dcterms:modified>
</cp:coreProperties>
</file>